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556500" cy="10693400"/>
  <p:notesSz cx="6888163" cy="10020300"/>
  <p:embeddedFontLst>
    <p:embeddedFont>
      <p:font typeface="Calibri" pitchFamily="34" charset="0"/>
      <p:regular r:id="rId4"/>
      <p:bold r:id="rId5"/>
      <p:italic r:id="rId6"/>
      <p:boldItalic r:id="rId7"/>
    </p:embeddedFont>
    <p:embeddedFont>
      <p:font typeface="Russo One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F9"/>
    <a:srgbClr val="FFC1F6"/>
    <a:srgbClr val="F5B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91" d="100"/>
          <a:sy n="91" d="100"/>
        </p:scale>
        <p:origin x="-792" y="1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11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0.jpeg"/><Relationship Id="rId2" Type="http://schemas.openxmlformats.org/officeDocument/2006/relationships/image" Target="../media/image1.png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8.jpe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88173" y="-5898194"/>
            <a:ext cx="8873800" cy="8873800"/>
          </a:xfrm>
          <a:custGeom>
            <a:avLst/>
            <a:gdLst/>
            <a:ahLst/>
            <a:cxnLst/>
            <a:rect l="l" t="t" r="r" b="b"/>
            <a:pathLst>
              <a:path w="8873800" h="8873800">
                <a:moveTo>
                  <a:pt x="0" y="0"/>
                </a:moveTo>
                <a:lnTo>
                  <a:pt x="8873799" y="0"/>
                </a:lnTo>
                <a:lnTo>
                  <a:pt x="8873799" y="8873800"/>
                </a:lnTo>
                <a:lnTo>
                  <a:pt x="0" y="8873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91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682609" y="10468434"/>
            <a:ext cx="723773" cy="195696"/>
          </a:xfrm>
          <a:custGeom>
            <a:avLst/>
            <a:gdLst/>
            <a:ahLst/>
            <a:cxnLst/>
            <a:rect l="l" t="t" r="r" b="b"/>
            <a:pathLst>
              <a:path w="937453" h="324593">
                <a:moveTo>
                  <a:pt x="0" y="0"/>
                </a:moveTo>
                <a:lnTo>
                  <a:pt x="937452" y="0"/>
                </a:lnTo>
                <a:lnTo>
                  <a:pt x="937452" y="324593"/>
                </a:lnTo>
                <a:lnTo>
                  <a:pt x="0" y="32459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-636686" y="9712330"/>
            <a:ext cx="1952172" cy="675939"/>
          </a:xfrm>
          <a:custGeom>
            <a:avLst/>
            <a:gdLst/>
            <a:ahLst/>
            <a:cxnLst/>
            <a:rect l="l" t="t" r="r" b="b"/>
            <a:pathLst>
              <a:path w="1952172" h="675939">
                <a:moveTo>
                  <a:pt x="0" y="0"/>
                </a:moveTo>
                <a:lnTo>
                  <a:pt x="1952172" y="0"/>
                </a:lnTo>
                <a:lnTo>
                  <a:pt x="1952172" y="675940"/>
                </a:lnTo>
                <a:lnTo>
                  <a:pt x="0" y="67594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25000"/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 rot="2946664">
            <a:off x="6100452" y="8479924"/>
            <a:ext cx="2356882" cy="3438423"/>
          </a:xfrm>
          <a:custGeom>
            <a:avLst/>
            <a:gdLst/>
            <a:ahLst/>
            <a:cxnLst/>
            <a:rect l="l" t="t" r="r" b="b"/>
            <a:pathLst>
              <a:path w="2356882" h="3438423">
                <a:moveTo>
                  <a:pt x="0" y="0"/>
                </a:moveTo>
                <a:lnTo>
                  <a:pt x="2356883" y="0"/>
                </a:lnTo>
                <a:lnTo>
                  <a:pt x="2356883" y="3438422"/>
                </a:lnTo>
                <a:lnTo>
                  <a:pt x="0" y="34384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alphaModFix amt="21999"/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2946664">
            <a:off x="6308853" y="8458344"/>
            <a:ext cx="2395107" cy="3494188"/>
          </a:xfrm>
          <a:custGeom>
            <a:avLst/>
            <a:gdLst/>
            <a:ahLst/>
            <a:cxnLst/>
            <a:rect l="l" t="t" r="r" b="b"/>
            <a:pathLst>
              <a:path w="2395107" h="3494188">
                <a:moveTo>
                  <a:pt x="0" y="0"/>
                </a:moveTo>
                <a:lnTo>
                  <a:pt x="2395107" y="0"/>
                </a:lnTo>
                <a:lnTo>
                  <a:pt x="2395107" y="3494188"/>
                </a:lnTo>
                <a:lnTo>
                  <a:pt x="0" y="3494188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21999"/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-458778" y="10160005"/>
            <a:ext cx="2183394" cy="756000"/>
          </a:xfrm>
          <a:custGeom>
            <a:avLst/>
            <a:gdLst/>
            <a:ahLst/>
            <a:cxnLst/>
            <a:rect l="l" t="t" r="r" b="b"/>
            <a:pathLst>
              <a:path w="2183394" h="756000">
                <a:moveTo>
                  <a:pt x="0" y="0"/>
                </a:moveTo>
                <a:lnTo>
                  <a:pt x="2183393" y="0"/>
                </a:lnTo>
                <a:lnTo>
                  <a:pt x="2183393" y="756000"/>
                </a:lnTo>
                <a:lnTo>
                  <a:pt x="0" y="75600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alphaModFix amt="40000"/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125076" y="65354"/>
            <a:ext cx="715037" cy="715037"/>
          </a:xfrm>
          <a:custGeom>
            <a:avLst/>
            <a:gdLst/>
            <a:ahLst/>
            <a:cxnLst/>
            <a:rect l="l" t="t" r="r" b="b"/>
            <a:pathLst>
              <a:path w="715037" h="715037">
                <a:moveTo>
                  <a:pt x="0" y="0"/>
                </a:moveTo>
                <a:lnTo>
                  <a:pt x="715038" y="0"/>
                </a:lnTo>
                <a:lnTo>
                  <a:pt x="715038" y="715037"/>
                </a:lnTo>
                <a:lnTo>
                  <a:pt x="0" y="715037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grpSp>
        <p:nvGrpSpPr>
          <p:cNvPr id="12" name="Group 12"/>
          <p:cNvGrpSpPr>
            <a:grpSpLocks noChangeAspect="1"/>
          </p:cNvGrpSpPr>
          <p:nvPr/>
        </p:nvGrpSpPr>
        <p:grpSpPr>
          <a:xfrm>
            <a:off x="4397865" y="1121023"/>
            <a:ext cx="2254203" cy="2254203"/>
            <a:chOff x="0" y="0"/>
            <a:chExt cx="7620000" cy="7620000"/>
          </a:xfrm>
        </p:grpSpPr>
        <p:sp>
          <p:nvSpPr>
            <p:cNvPr id="13" name="Freeform 13"/>
            <p:cNvSpPr/>
            <p:nvPr/>
          </p:nvSpPr>
          <p:spPr>
            <a:xfrm>
              <a:off x="472857" y="624824"/>
              <a:ext cx="6674285" cy="6370352"/>
            </a:xfrm>
            <a:custGeom>
              <a:avLst/>
              <a:gdLst/>
              <a:ahLst/>
              <a:cxnLst/>
              <a:rect l="l" t="t" r="r" b="b"/>
              <a:pathLst>
                <a:path w="6674285" h="6370352">
                  <a:moveTo>
                    <a:pt x="3337143" y="5096"/>
                  </a:moveTo>
                  <a:cubicBezTo>
                    <a:pt x="2197622" y="0"/>
                    <a:pt x="1142474" y="605003"/>
                    <a:pt x="571237" y="1591016"/>
                  </a:cubicBezTo>
                  <a:cubicBezTo>
                    <a:pt x="0" y="2577030"/>
                    <a:pt x="0" y="3793322"/>
                    <a:pt x="571237" y="4779335"/>
                  </a:cubicBezTo>
                  <a:cubicBezTo>
                    <a:pt x="1142474" y="5765349"/>
                    <a:pt x="2197622" y="6370351"/>
                    <a:pt x="3337143" y="6365256"/>
                  </a:cubicBezTo>
                  <a:cubicBezTo>
                    <a:pt x="4476664" y="6370351"/>
                    <a:pt x="5531812" y="5765349"/>
                    <a:pt x="6103049" y="4779335"/>
                  </a:cubicBezTo>
                  <a:cubicBezTo>
                    <a:pt x="6674286" y="3793321"/>
                    <a:pt x="6674286" y="2577030"/>
                    <a:pt x="6103049" y="1591016"/>
                  </a:cubicBezTo>
                  <a:cubicBezTo>
                    <a:pt x="5531812" y="605002"/>
                    <a:pt x="4476664" y="0"/>
                    <a:pt x="3337143" y="5096"/>
                  </a:cubicBezTo>
                  <a:close/>
                </a:path>
              </a:pathLst>
            </a:custGeom>
            <a:blipFill>
              <a:blip r:embed="rId15"/>
              <a:stretch>
                <a:fillRect l="223" t="-38887" r="223" b="-38888"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0" y="0"/>
              <a:ext cx="7620000" cy="7620000"/>
            </a:xfrm>
            <a:custGeom>
              <a:avLst/>
              <a:gdLst/>
              <a:ahLst/>
              <a:cxnLst/>
              <a:rect l="l" t="t" r="r" b="b"/>
              <a:pathLst>
                <a:path w="7620000" h="7620000">
                  <a:moveTo>
                    <a:pt x="3810000" y="0"/>
                  </a:moveTo>
                  <a:cubicBezTo>
                    <a:pt x="1709420" y="0"/>
                    <a:pt x="0" y="1709420"/>
                    <a:pt x="0" y="3810000"/>
                  </a:cubicBezTo>
                  <a:cubicBezTo>
                    <a:pt x="0" y="5910580"/>
                    <a:pt x="1709420" y="7620000"/>
                    <a:pt x="3810000" y="7620000"/>
                  </a:cubicBezTo>
                  <a:cubicBezTo>
                    <a:pt x="5910580" y="7620000"/>
                    <a:pt x="7620000" y="5910580"/>
                    <a:pt x="7620000" y="3810000"/>
                  </a:cubicBezTo>
                  <a:cubicBezTo>
                    <a:pt x="7620000" y="1709420"/>
                    <a:pt x="5910580" y="0"/>
                    <a:pt x="3810000" y="0"/>
                  </a:cubicBezTo>
                  <a:close/>
                  <a:moveTo>
                    <a:pt x="629920" y="3810000"/>
                  </a:moveTo>
                  <a:cubicBezTo>
                    <a:pt x="629920" y="2056130"/>
                    <a:pt x="2056130" y="629920"/>
                    <a:pt x="3810000" y="629920"/>
                  </a:cubicBezTo>
                  <a:cubicBezTo>
                    <a:pt x="5563870" y="629920"/>
                    <a:pt x="6990080" y="2056130"/>
                    <a:pt x="6990080" y="3810000"/>
                  </a:cubicBezTo>
                  <a:cubicBezTo>
                    <a:pt x="6990080" y="5563870"/>
                    <a:pt x="5563870" y="6990080"/>
                    <a:pt x="3810000" y="6990080"/>
                  </a:cubicBezTo>
                  <a:cubicBezTo>
                    <a:pt x="2056130" y="6990080"/>
                    <a:pt x="629920" y="5563870"/>
                    <a:pt x="629920" y="38100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78D">
                    <a:alpha val="100000"/>
                  </a:srgbClr>
                </a:gs>
                <a:gs pos="100000">
                  <a:srgbClr val="FF39EB">
                    <a:alpha val="100000"/>
                  </a:srgbClr>
                </a:gs>
              </a:gsLst>
              <a:lin ang="0"/>
            </a:gradFill>
          </p:spPr>
        </p:sp>
      </p:grpSp>
      <p:sp>
        <p:nvSpPr>
          <p:cNvPr id="15" name="Freeform 15"/>
          <p:cNvSpPr/>
          <p:nvPr/>
        </p:nvSpPr>
        <p:spPr>
          <a:xfrm>
            <a:off x="88912" y="808966"/>
            <a:ext cx="844840" cy="844840"/>
          </a:xfrm>
          <a:custGeom>
            <a:avLst/>
            <a:gdLst/>
            <a:ahLst/>
            <a:cxnLst/>
            <a:rect l="l" t="t" r="r" b="b"/>
            <a:pathLst>
              <a:path w="844840" h="844840">
                <a:moveTo>
                  <a:pt x="0" y="0"/>
                </a:moveTo>
                <a:lnTo>
                  <a:pt x="844840" y="0"/>
                </a:lnTo>
                <a:lnTo>
                  <a:pt x="844840" y="844840"/>
                </a:lnTo>
                <a:lnTo>
                  <a:pt x="0" y="844840"/>
                </a:lnTo>
                <a:lnTo>
                  <a:pt x="0" y="0"/>
                </a:lnTo>
                <a:close/>
              </a:path>
            </a:pathLst>
          </a:custGeom>
          <a:blipFill>
            <a:blip r:embed="rId16"/>
            <a:stretch>
              <a:fillRect/>
            </a:stretch>
          </a:blipFill>
        </p:spPr>
      </p:sp>
      <p:sp>
        <p:nvSpPr>
          <p:cNvPr id="16" name="TextBox 16"/>
          <p:cNvSpPr txBox="1"/>
          <p:nvPr/>
        </p:nvSpPr>
        <p:spPr>
          <a:xfrm>
            <a:off x="763449" y="2958843"/>
            <a:ext cx="5703019" cy="6796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318"/>
              </a:lnSpc>
            </a:pPr>
            <a:r>
              <a:rPr lang="en-US" sz="3000" dirty="0">
                <a:solidFill>
                  <a:srgbClr val="EF0056"/>
                </a:solidFill>
                <a:latin typeface="Russo One" charset="0"/>
              </a:rPr>
              <a:t>ЭКСКУРСИИ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-131853" y="3042281"/>
            <a:ext cx="2462303" cy="512798"/>
            <a:chOff x="0" y="0"/>
            <a:chExt cx="708790" cy="140248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708790" cy="140248"/>
            </a:xfrm>
            <a:custGeom>
              <a:avLst/>
              <a:gdLst/>
              <a:ahLst/>
              <a:cxnLst/>
              <a:rect l="l" t="t" r="r" b="b"/>
              <a:pathLst>
                <a:path w="708790" h="140248">
                  <a:moveTo>
                    <a:pt x="505590" y="0"/>
                  </a:moveTo>
                  <a:lnTo>
                    <a:pt x="0" y="0"/>
                  </a:lnTo>
                  <a:lnTo>
                    <a:pt x="0" y="140248"/>
                  </a:lnTo>
                  <a:lnTo>
                    <a:pt x="505590" y="140248"/>
                  </a:lnTo>
                  <a:lnTo>
                    <a:pt x="708790" y="70124"/>
                  </a:lnTo>
                  <a:lnTo>
                    <a:pt x="505590" y="0"/>
                  </a:lnTo>
                  <a:close/>
                </a:path>
              </a:pathLst>
            </a:custGeom>
            <a:gradFill rotWithShape="1">
              <a:gsLst>
                <a:gs pos="0">
                  <a:srgbClr val="FD0072">
                    <a:alpha val="100000"/>
                  </a:srgbClr>
                </a:gs>
                <a:gs pos="100000">
                  <a:srgbClr val="FFDE59">
                    <a:alpha val="100000"/>
                  </a:srgbClr>
                </a:gs>
              </a:gsLst>
              <a:lin ang="0"/>
            </a:gradFill>
          </p:spPr>
        </p:sp>
        <p:sp>
          <p:nvSpPr>
            <p:cNvPr id="22" name="TextBox 22"/>
            <p:cNvSpPr txBox="1"/>
            <p:nvPr/>
          </p:nvSpPr>
          <p:spPr>
            <a:xfrm>
              <a:off x="0" y="0"/>
              <a:ext cx="594490" cy="1402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5"/>
                </a:lnSpc>
              </a:pPr>
              <a:endParaRPr/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719781" y="625758"/>
            <a:ext cx="6084219" cy="3568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27"/>
              </a:lnSpc>
            </a:pPr>
            <a:r>
              <a:rPr lang="en-US" sz="2317" u="sng" spc="69" dirty="0">
                <a:solidFill>
                  <a:srgbClr val="FFFFFF"/>
                </a:solidFill>
                <a:latin typeface="Russo One"/>
              </a:rPr>
              <a:t>ПУТЕШЕСТВИЙ И ЭКСКУРСИЙ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76678" y="87744"/>
            <a:ext cx="6806644" cy="483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50"/>
              </a:lnSpc>
            </a:pPr>
            <a:r>
              <a:rPr lang="en-US" sz="2822" u="sng" dirty="0">
                <a:solidFill>
                  <a:srgbClr val="FFFFFF"/>
                </a:solidFill>
                <a:latin typeface="Russo One"/>
              </a:rPr>
              <a:t>ВЛАДИВОСТОКСКОЕ БЮРО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8562" y="3063730"/>
            <a:ext cx="1977197" cy="4201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00" b="1" dirty="0">
                <a:solidFill>
                  <a:srgbClr val="FFFFFF"/>
                </a:solidFill>
                <a:latin typeface="Russo One" charset="0"/>
              </a:rPr>
              <a:t>ВЕСНА</a:t>
            </a:r>
            <a:r>
              <a:rPr lang="en-US" sz="2400" b="1" dirty="0">
                <a:solidFill>
                  <a:srgbClr val="FFFFFF"/>
                </a:solidFill>
                <a:latin typeface="Glacial Indifference Bold"/>
              </a:rPr>
              <a:t> 2024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-402842" y="1982017"/>
            <a:ext cx="3245437" cy="2110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0"/>
              </a:lnSpc>
            </a:pP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Сайт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: www.vladtravel.ru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58354" y="1059552"/>
            <a:ext cx="4472926" cy="1918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18"/>
              </a:lnSpc>
            </a:pP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Адрес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Владивосток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Океанский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пр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, 69, </a:t>
            </a: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офис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 38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58333" y="1409563"/>
            <a:ext cx="3094854" cy="2043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23"/>
              </a:lnSpc>
            </a:pP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Телефон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: +79147293149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-250620" y="1704611"/>
            <a:ext cx="3245437" cy="2110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59"/>
              </a:lnSpc>
            </a:pP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Почта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: globus@vladtravel.ru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265607" y="2299038"/>
            <a:ext cx="3940418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675"/>
              </a:lnSpc>
            </a:pPr>
            <a:r>
              <a:rPr lang="en-US" sz="1300" b="1" dirty="0" err="1" smtClean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Номер</a:t>
            </a:r>
            <a:r>
              <a:rPr lang="ru-RU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dirty="0" smtClean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реестре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туроператоров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 РФ РТО № 000459 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265607" y="2735055"/>
            <a:ext cx="3881959" cy="201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5"/>
              </a:lnSpc>
            </a:pP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Instagram</a:t>
            </a:r>
            <a:r>
              <a:rPr lang="en-US" sz="1300" b="1" dirty="0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: @</a:t>
            </a:r>
            <a:r>
              <a:rPr lang="en-US" sz="1300" b="1" dirty="0" err="1">
                <a:solidFill>
                  <a:srgbClr val="240F20"/>
                </a:solidFill>
                <a:latin typeface="Arial" pitchFamily="34" charset="0"/>
                <a:cs typeface="Arial" pitchFamily="34" charset="0"/>
              </a:rPr>
              <a:t>vladburo</a:t>
            </a:r>
            <a:endParaRPr lang="en-US" sz="1300" b="1" dirty="0">
              <a:solidFill>
                <a:srgbClr val="240F2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88432"/>
              </p:ext>
            </p:extLst>
          </p:nvPr>
        </p:nvGraphicFramePr>
        <p:xfrm>
          <a:off x="116216" y="3670300"/>
          <a:ext cx="7291348" cy="6934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57573"/>
                <a:gridCol w="847061"/>
                <a:gridCol w="676939"/>
                <a:gridCol w="1295400"/>
                <a:gridCol w="2819400"/>
                <a:gridCol w="894975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Март</a:t>
                      </a:r>
                      <a:endParaRPr lang="ru-RU" sz="1600" dirty="0"/>
                    </a:p>
                  </a:txBody>
                  <a:tcPr>
                    <a:solidFill>
                      <a:srgbClr val="FFD5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>
                    <a:solidFill>
                      <a:srgbClr val="FFD5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Май</a:t>
                      </a:r>
                      <a:endParaRPr lang="ru-RU" sz="1600" dirty="0"/>
                    </a:p>
                  </a:txBody>
                  <a:tcPr>
                    <a:solidFill>
                      <a:srgbClr val="FFD5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Экскурсия</a:t>
                      </a:r>
                      <a:endParaRPr lang="ru-RU" sz="1600" dirty="0"/>
                    </a:p>
                  </a:txBody>
                  <a:tcPr>
                    <a:solidFill>
                      <a:srgbClr val="FFD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D5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Стоимостьруб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>
                    <a:solidFill>
                      <a:srgbClr val="FFD5F9"/>
                    </a:solidFill>
                  </a:tcPr>
                </a:tc>
              </a:tr>
              <a:tr h="48066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Масленица в с.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Алексей-Никольское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  <a:cs typeface="Times New Roman" pitchFamily="18" charset="0"/>
                        </a:rPr>
                        <a:t>Гастрономический тур ,</a:t>
                      </a:r>
                      <a:r>
                        <a:rPr lang="ru-RU" sz="900" baseline="0" dirty="0" smtClean="0">
                          <a:latin typeface="+mn-lt"/>
                          <a:cs typeface="Times New Roman" pitchFamily="18" charset="0"/>
                        </a:rPr>
                        <a:t> где можно</a:t>
                      </a:r>
                      <a:r>
                        <a:rPr lang="ru-RU" sz="900" dirty="0" smtClean="0">
                          <a:latin typeface="+mn-lt"/>
                          <a:cs typeface="Times New Roman" pitchFamily="18" charset="0"/>
                        </a:rPr>
                        <a:t> позволить волшебству и сказкам потешить душеньку, да порадовать глазоньки.</a:t>
                      </a:r>
                      <a:r>
                        <a:rPr lang="ru-RU" sz="900" baseline="0" dirty="0" smtClean="0">
                          <a:latin typeface="+mn-lt"/>
                          <a:cs typeface="Times New Roman" pitchFamily="18" charset="0"/>
                        </a:rPr>
                        <a:t> Весёлые масленичные забавы и множество угощений!</a:t>
                      </a:r>
                      <a:endParaRPr lang="ru-RU" sz="9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3400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</a:tr>
              <a:tr h="48066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Масленица в </a:t>
                      </a:r>
                      <a:r>
                        <a:rPr lang="ru-RU" sz="1100" dirty="0" err="1" smtClean="0"/>
                        <a:t>Штыковских</a:t>
                      </a:r>
                      <a:r>
                        <a:rPr lang="ru-RU" sz="1100" dirty="0" smtClean="0"/>
                        <a:t> прудах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  <a:cs typeface="Times New Roman" pitchFamily="18" charset="0"/>
                        </a:rPr>
                        <a:t>Угощения,</a:t>
                      </a:r>
                      <a:r>
                        <a:rPr lang="ru-RU" sz="900" baseline="0" dirty="0" smtClean="0">
                          <a:latin typeface="+mn-lt"/>
                          <a:cs typeface="Times New Roman" pitchFamily="18" charset="0"/>
                        </a:rPr>
                        <a:t> п</a:t>
                      </a:r>
                      <a:r>
                        <a:rPr lang="ru-RU" sz="900" dirty="0" smtClean="0">
                          <a:latin typeface="+mn-lt"/>
                          <a:cs typeface="Times New Roman" pitchFamily="18" charset="0"/>
                        </a:rPr>
                        <a:t>оединок по поеданию блинов, масленичные</a:t>
                      </a:r>
                      <a:r>
                        <a:rPr lang="ru-RU" sz="900" baseline="0" dirty="0" smtClean="0">
                          <a:latin typeface="+mn-lt"/>
                          <a:cs typeface="Times New Roman" pitchFamily="18" charset="0"/>
                        </a:rPr>
                        <a:t> забавы, мастер-класс по изготовлению масленичных кукол, соревнования и конкурсы</a:t>
                      </a:r>
                      <a:endParaRPr lang="ru-RU" sz="9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2700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</a:tr>
              <a:tr h="4806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/>
                        <a:t>Пн</a:t>
                      </a:r>
                      <a:r>
                        <a:rPr lang="ru-RU" sz="1100" dirty="0" smtClean="0"/>
                        <a:t>, ср,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сб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/>
                        <a:t>Пн</a:t>
                      </a:r>
                      <a:r>
                        <a:rPr lang="ru-RU" sz="1100" dirty="0" smtClean="0"/>
                        <a:t>, ср,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сб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Пн</a:t>
                      </a:r>
                      <a:r>
                        <a:rPr lang="ru-RU" sz="1100" dirty="0" smtClean="0"/>
                        <a:t>, ср,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сб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Владивосток – город у океана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  <a:cs typeface="Times New Roman" pitchFamily="18" charset="0"/>
                        </a:rPr>
                        <a:t>Обзорная экскурсия по г. Владивостоку знакомит с историей Владивостока и современным городом на берегу Тихого океана</a:t>
                      </a:r>
                      <a:endParaRPr lang="ru-RU" sz="9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от 1500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</a:tr>
              <a:tr h="611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Вт,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ч</a:t>
                      </a:r>
                      <a:r>
                        <a:rPr lang="ru-RU" sz="1100" dirty="0" err="1" smtClean="0"/>
                        <a:t>т</a:t>
                      </a:r>
                      <a:r>
                        <a:rPr lang="ru-RU" sz="1100" dirty="0" smtClean="0"/>
                        <a:t>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вс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Вт,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ч</a:t>
                      </a:r>
                      <a:r>
                        <a:rPr lang="ru-RU" sz="1100" dirty="0" err="1" smtClean="0"/>
                        <a:t>т</a:t>
                      </a:r>
                      <a:r>
                        <a:rPr lang="ru-RU" sz="1100" dirty="0" smtClean="0"/>
                        <a:t>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вс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Вт,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ч</a:t>
                      </a:r>
                      <a:r>
                        <a:rPr lang="ru-RU" sz="1100" dirty="0" err="1" smtClean="0"/>
                        <a:t>т</a:t>
                      </a:r>
                      <a:r>
                        <a:rPr lang="ru-RU" sz="1100" dirty="0" smtClean="0"/>
                        <a:t>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вс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Огни вечернего</a:t>
                      </a:r>
                      <a:r>
                        <a:rPr lang="ru-RU" sz="1100" baseline="0" dirty="0" smtClean="0"/>
                        <a:t> Владивостока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Лирическая экскурсия знакомит с неповторимой</a:t>
                      </a:r>
                      <a:r>
                        <a:rPr lang="ru-RU" sz="900" baseline="0" dirty="0" smtClean="0">
                          <a:latin typeface="+mn-lt"/>
                        </a:rPr>
                        <a:t> </a:t>
                      </a:r>
                      <a:r>
                        <a:rPr lang="ru-RU" sz="900" dirty="0" smtClean="0">
                          <a:latin typeface="+mn-lt"/>
                        </a:rPr>
                        <a:t>красоты</a:t>
                      </a:r>
                      <a:r>
                        <a:rPr lang="ru-RU" sz="900" baseline="0" dirty="0" smtClean="0">
                          <a:latin typeface="+mn-lt"/>
                        </a:rPr>
                        <a:t> </a:t>
                      </a:r>
                      <a:r>
                        <a:rPr lang="ru-RU" sz="900" dirty="0" smtClean="0">
                          <a:latin typeface="+mn-lt"/>
                        </a:rPr>
                        <a:t>световой панорамой вечернего Владивостока, города расположенного на сопках в окружении Японского моря</a:t>
                      </a:r>
                      <a:endParaRPr lang="ru-RU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1500</a:t>
                      </a:r>
                      <a:endParaRPr lang="ru-RU" sz="1100" dirty="0"/>
                    </a:p>
                  </a:txBody>
                  <a:tcPr/>
                </a:tc>
              </a:tr>
              <a:tr h="7428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вс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Ср, </a:t>
                      </a:r>
                      <a:r>
                        <a:rPr lang="ru-RU" sz="1100" dirty="0" err="1" smtClean="0"/>
                        <a:t>вс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Ср, </a:t>
                      </a:r>
                      <a:r>
                        <a:rPr lang="ru-RU" sz="1100" dirty="0" err="1" smtClean="0"/>
                        <a:t>вс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Сафари-Парк и две бухты (Стеклянная, </a:t>
                      </a:r>
                      <a:r>
                        <a:rPr lang="ru-RU" sz="1100" dirty="0" err="1" smtClean="0"/>
                        <a:t>Шамора</a:t>
                      </a:r>
                      <a:r>
                        <a:rPr lang="ru-RU" sz="1100" dirty="0" smtClean="0"/>
                        <a:t>)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Экскурсия знакомит с обитателями Приморского сафари-парка.</a:t>
                      </a:r>
                      <a:r>
                        <a:rPr lang="ru-RU" sz="900" baseline="0" dirty="0" smtClean="0">
                          <a:latin typeface="+mn-lt"/>
                        </a:rPr>
                        <a:t> </a:t>
                      </a:r>
                      <a:r>
                        <a:rPr lang="ru-RU" sz="900" dirty="0" smtClean="0">
                          <a:latin typeface="+mn-lt"/>
                        </a:rPr>
                        <a:t>Ручные животные сами выходят к людям, можно покормить с руки, погладить и сфотографироваться рядом с ними. Посещение бухты Стеклянной и </a:t>
                      </a:r>
                      <a:r>
                        <a:rPr lang="ru-RU" sz="900" dirty="0" err="1" smtClean="0">
                          <a:latin typeface="+mn-lt"/>
                        </a:rPr>
                        <a:t>Шамора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2200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</a:tr>
              <a:tr h="7428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Вт, </a:t>
                      </a:r>
                      <a:r>
                        <a:rPr lang="ru-RU" sz="1100" dirty="0" err="1" smtClean="0"/>
                        <a:t>сб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Вт, </a:t>
                      </a:r>
                      <a:r>
                        <a:rPr lang="ru-RU" sz="1100" dirty="0" err="1" smtClean="0"/>
                        <a:t>сб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Вт, </a:t>
                      </a:r>
                      <a:r>
                        <a:rPr lang="ru-RU" sz="1100" dirty="0" err="1" smtClean="0"/>
                        <a:t>сб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Экскурсия по острову Русский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История создания Владивостокской крепости и ее роль в защите Владивостока. Кампус ДВФУ, два моста, </a:t>
                      </a:r>
                      <a:r>
                        <a:rPr lang="ru-RU" sz="900" dirty="0" err="1" smtClean="0">
                          <a:latin typeface="+mn-lt"/>
                        </a:rPr>
                        <a:t>Новосильцевская</a:t>
                      </a:r>
                      <a:r>
                        <a:rPr lang="ru-RU" sz="900" dirty="0" smtClean="0">
                          <a:latin typeface="+mn-lt"/>
                        </a:rPr>
                        <a:t> батарея, форт Поспелова, экскурсия на мыс </a:t>
                      </a:r>
                      <a:r>
                        <a:rPr lang="ru-RU" sz="900" dirty="0" err="1" smtClean="0">
                          <a:latin typeface="+mn-lt"/>
                        </a:rPr>
                        <a:t>Вятлина</a:t>
                      </a:r>
                      <a:r>
                        <a:rPr lang="ru-RU" sz="900" dirty="0" smtClean="0">
                          <a:latin typeface="+mn-lt"/>
                        </a:rPr>
                        <a:t>. С видовых площадок острова открывается великолепная панорама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2700</a:t>
                      </a:r>
                      <a:endParaRPr lang="ru-RU" sz="1100" dirty="0"/>
                    </a:p>
                  </a:txBody>
                  <a:tcPr/>
                </a:tc>
              </a:tr>
              <a:tr h="742848"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Пн</a:t>
                      </a:r>
                      <a:r>
                        <a:rPr lang="ru-RU" sz="1100" dirty="0" smtClean="0"/>
                        <a:t>,</a:t>
                      </a:r>
                      <a:r>
                        <a:rPr lang="ru-RU" sz="1100" baseline="0" dirty="0" smtClean="0"/>
                        <a:t> ср, </a:t>
                      </a:r>
                      <a:r>
                        <a:rPr lang="ru-RU" sz="1100" baseline="0" dirty="0" err="1" smtClean="0"/>
                        <a:t>чт</a:t>
                      </a:r>
                      <a:r>
                        <a:rPr lang="ru-RU" sz="1100" baseline="0" dirty="0" smtClean="0"/>
                        <a:t>, </a:t>
                      </a:r>
                      <a:r>
                        <a:rPr lang="ru-RU" sz="1100" baseline="0" dirty="0" err="1" smtClean="0"/>
                        <a:t>пт</a:t>
                      </a:r>
                      <a:r>
                        <a:rPr lang="ru-RU" sz="1100" baseline="0" dirty="0" smtClean="0"/>
                        <a:t>, </a:t>
                      </a:r>
                      <a:r>
                        <a:rPr lang="ru-RU" sz="1100" baseline="0" dirty="0" err="1" smtClean="0"/>
                        <a:t>сб</a:t>
                      </a:r>
                      <a:r>
                        <a:rPr lang="ru-RU" sz="1100" baseline="0" dirty="0" smtClean="0"/>
                        <a:t>, </a:t>
                      </a:r>
                      <a:r>
                        <a:rPr lang="ru-RU" sz="1100" baseline="0" dirty="0" err="1" smtClean="0"/>
                        <a:t>вс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/>
                        <a:t>Пн</a:t>
                      </a:r>
                      <a:r>
                        <a:rPr lang="ru-RU" sz="1100" dirty="0" smtClean="0"/>
                        <a:t>,</a:t>
                      </a:r>
                      <a:r>
                        <a:rPr lang="ru-RU" sz="1100" baseline="0" dirty="0" smtClean="0"/>
                        <a:t> ср, </a:t>
                      </a:r>
                      <a:r>
                        <a:rPr lang="ru-RU" sz="1100" baseline="0" dirty="0" err="1" smtClean="0"/>
                        <a:t>чт</a:t>
                      </a:r>
                      <a:r>
                        <a:rPr lang="ru-RU" sz="1100" baseline="0" dirty="0" smtClean="0"/>
                        <a:t>, </a:t>
                      </a:r>
                      <a:r>
                        <a:rPr lang="ru-RU" sz="1100" baseline="0" dirty="0" err="1" smtClean="0"/>
                        <a:t>пт</a:t>
                      </a:r>
                      <a:r>
                        <a:rPr lang="ru-RU" sz="1100" baseline="0" dirty="0" smtClean="0"/>
                        <a:t>, </a:t>
                      </a:r>
                      <a:r>
                        <a:rPr lang="ru-RU" sz="1100" baseline="0" dirty="0" err="1" smtClean="0"/>
                        <a:t>сб</a:t>
                      </a:r>
                      <a:r>
                        <a:rPr lang="ru-RU" sz="1100" baseline="0" dirty="0" smtClean="0"/>
                        <a:t>, </a:t>
                      </a:r>
                      <a:r>
                        <a:rPr lang="ru-RU" sz="1100" baseline="0" dirty="0" err="1" smtClean="0"/>
                        <a:t>вс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Вечерний Владивосток с моря (морская экскурсия)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Неповторимость встречи с водопадом, острота эмоций ,</a:t>
                      </a:r>
                      <a:r>
                        <a:rPr lang="ru-RU" sz="900" baseline="0" dirty="0" smtClean="0">
                          <a:latin typeface="+mn-lt"/>
                        </a:rPr>
                        <a:t> </a:t>
                      </a:r>
                      <a:r>
                        <a:rPr lang="ru-RU" sz="900" dirty="0" smtClean="0">
                          <a:latin typeface="+mn-lt"/>
                        </a:rPr>
                        <a:t>«тибетский» горный ландшафт, кристальная чистота и рокот ручья, сад камней, чайная беседка и таежные отшельники – все эти встречи подарит Вам приморская тайга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2300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</a:tr>
              <a:tr h="7428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Ср, </a:t>
                      </a:r>
                      <a:r>
                        <a:rPr lang="ru-RU" sz="1100" dirty="0" err="1" smtClean="0"/>
                        <a:t>вс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Ср, </a:t>
                      </a:r>
                      <a:r>
                        <a:rPr lang="ru-RU" sz="1100" dirty="0" err="1" smtClean="0"/>
                        <a:t>вс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Ср, </a:t>
                      </a:r>
                      <a:r>
                        <a:rPr lang="ru-RU" sz="1100" dirty="0" err="1" smtClean="0"/>
                        <a:t>вс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Шаг за шагом по "</a:t>
                      </a:r>
                      <a:r>
                        <a:rPr lang="ru-RU" sz="1100" dirty="0" err="1" smtClean="0"/>
                        <a:t>Миллионке</a:t>
                      </a:r>
                      <a:r>
                        <a:rPr lang="ru-RU" sz="1100" dirty="0" smtClean="0"/>
                        <a:t>"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В каждом городе были места, где жили «богатые и бедные и криминальные личности». Так и во Владивостоке было такое место - стихийно созданный «Китайский квартал», получивший название в народе «</a:t>
                      </a:r>
                      <a:r>
                        <a:rPr lang="ru-RU" sz="900" dirty="0" err="1" smtClean="0">
                          <a:latin typeface="+mn-lt"/>
                        </a:rPr>
                        <a:t>Миллионка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800</a:t>
                      </a:r>
                      <a:endParaRPr lang="ru-RU" sz="11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Вс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Вс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Вс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Восхождение на живописную </a:t>
                      </a:r>
                      <a:r>
                        <a:rPr lang="ru-RU" sz="1100" dirty="0" err="1" smtClean="0"/>
                        <a:t>г.Фалаза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Гора </a:t>
                      </a:r>
                      <a:r>
                        <a:rPr lang="ru-RU" sz="900" dirty="0" err="1" smtClean="0">
                          <a:latin typeface="+mn-lt"/>
                        </a:rPr>
                        <a:t>Фалаза</a:t>
                      </a:r>
                      <a:r>
                        <a:rPr lang="ru-RU" sz="900" dirty="0" smtClean="0">
                          <a:latin typeface="+mn-lt"/>
                        </a:rPr>
                        <a:t> (1279 м.) одна из красивейших легкодоступных вершин южного Приморья. По мере восхождения с крутых уступов и скальных останцев будет открываться живописный вид на отроги </a:t>
                      </a:r>
                      <a:r>
                        <a:rPr lang="ru-RU" sz="900" dirty="0" err="1" smtClean="0">
                          <a:latin typeface="+mn-lt"/>
                        </a:rPr>
                        <a:t>Ливадийского</a:t>
                      </a:r>
                      <a:r>
                        <a:rPr lang="ru-RU" sz="900" dirty="0" smtClean="0">
                          <a:latin typeface="+mn-lt"/>
                        </a:rPr>
                        <a:t> хребта, а с вершины открывается потрясающая горная панорама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2600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17" name="Group 17"/>
          <p:cNvGrpSpPr>
            <a:grpSpLocks noChangeAspect="1"/>
          </p:cNvGrpSpPr>
          <p:nvPr/>
        </p:nvGrpSpPr>
        <p:grpSpPr>
          <a:xfrm>
            <a:off x="6533566" y="1842107"/>
            <a:ext cx="1945682" cy="1945682"/>
            <a:chOff x="0" y="0"/>
            <a:chExt cx="7620000" cy="7620000"/>
          </a:xfrm>
        </p:grpSpPr>
        <p:sp>
          <p:nvSpPr>
            <p:cNvPr id="18" name="Freeform 18"/>
            <p:cNvSpPr/>
            <p:nvPr/>
          </p:nvSpPr>
          <p:spPr>
            <a:xfrm>
              <a:off x="472857" y="624824"/>
              <a:ext cx="6674285" cy="6370352"/>
            </a:xfrm>
            <a:custGeom>
              <a:avLst/>
              <a:gdLst/>
              <a:ahLst/>
              <a:cxnLst/>
              <a:rect l="l" t="t" r="r" b="b"/>
              <a:pathLst>
                <a:path w="6674285" h="6370352">
                  <a:moveTo>
                    <a:pt x="3337143" y="5096"/>
                  </a:moveTo>
                  <a:cubicBezTo>
                    <a:pt x="2197622" y="0"/>
                    <a:pt x="1142474" y="605003"/>
                    <a:pt x="571237" y="1591016"/>
                  </a:cubicBezTo>
                  <a:cubicBezTo>
                    <a:pt x="0" y="2577030"/>
                    <a:pt x="0" y="3793322"/>
                    <a:pt x="571237" y="4779335"/>
                  </a:cubicBezTo>
                  <a:cubicBezTo>
                    <a:pt x="1142474" y="5765349"/>
                    <a:pt x="2197622" y="6370351"/>
                    <a:pt x="3337143" y="6365256"/>
                  </a:cubicBezTo>
                  <a:cubicBezTo>
                    <a:pt x="4476664" y="6370351"/>
                    <a:pt x="5531812" y="5765349"/>
                    <a:pt x="6103049" y="4779335"/>
                  </a:cubicBezTo>
                  <a:cubicBezTo>
                    <a:pt x="6674286" y="3793321"/>
                    <a:pt x="6674286" y="2577030"/>
                    <a:pt x="6103049" y="1591016"/>
                  </a:cubicBezTo>
                  <a:cubicBezTo>
                    <a:pt x="5531812" y="605002"/>
                    <a:pt x="4476664" y="0"/>
                    <a:pt x="3337143" y="5096"/>
                  </a:cubicBezTo>
                  <a:close/>
                </a:path>
              </a:pathLst>
            </a:custGeom>
            <a:blipFill>
              <a:blip r:embed="rId17"/>
              <a:stretch>
                <a:fillRect l="-40182" r="-9241"/>
              </a:stretch>
            </a:blipFill>
          </p:spPr>
        </p:sp>
        <p:sp>
          <p:nvSpPr>
            <p:cNvPr id="19" name="Freeform 19"/>
            <p:cNvSpPr/>
            <p:nvPr/>
          </p:nvSpPr>
          <p:spPr>
            <a:xfrm>
              <a:off x="0" y="0"/>
              <a:ext cx="7620000" cy="7620000"/>
            </a:xfrm>
            <a:custGeom>
              <a:avLst/>
              <a:gdLst/>
              <a:ahLst/>
              <a:cxnLst/>
              <a:rect l="l" t="t" r="r" b="b"/>
              <a:pathLst>
                <a:path w="7620000" h="7620000">
                  <a:moveTo>
                    <a:pt x="3810000" y="0"/>
                  </a:moveTo>
                  <a:cubicBezTo>
                    <a:pt x="1709420" y="0"/>
                    <a:pt x="0" y="1709420"/>
                    <a:pt x="0" y="3810000"/>
                  </a:cubicBezTo>
                  <a:cubicBezTo>
                    <a:pt x="0" y="5910580"/>
                    <a:pt x="1709420" y="7620000"/>
                    <a:pt x="3810000" y="7620000"/>
                  </a:cubicBezTo>
                  <a:cubicBezTo>
                    <a:pt x="5910580" y="7620000"/>
                    <a:pt x="7620000" y="5910580"/>
                    <a:pt x="7620000" y="3810000"/>
                  </a:cubicBezTo>
                  <a:cubicBezTo>
                    <a:pt x="7620000" y="1709420"/>
                    <a:pt x="5910580" y="0"/>
                    <a:pt x="3810000" y="0"/>
                  </a:cubicBezTo>
                  <a:close/>
                  <a:moveTo>
                    <a:pt x="629920" y="3810000"/>
                  </a:moveTo>
                  <a:cubicBezTo>
                    <a:pt x="629920" y="2056130"/>
                    <a:pt x="2056130" y="629920"/>
                    <a:pt x="3810000" y="629920"/>
                  </a:cubicBezTo>
                  <a:cubicBezTo>
                    <a:pt x="5563870" y="629920"/>
                    <a:pt x="6990080" y="2056130"/>
                    <a:pt x="6990080" y="3810000"/>
                  </a:cubicBezTo>
                  <a:cubicBezTo>
                    <a:pt x="6990080" y="5563870"/>
                    <a:pt x="5563870" y="6990080"/>
                    <a:pt x="3810000" y="6990080"/>
                  </a:cubicBezTo>
                  <a:cubicBezTo>
                    <a:pt x="2056130" y="6990080"/>
                    <a:pt x="629920" y="5563870"/>
                    <a:pt x="629920" y="38100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78D">
                    <a:alpha val="100000"/>
                  </a:srgbClr>
                </a:gs>
                <a:gs pos="100000">
                  <a:srgbClr val="FF39EB">
                    <a:alpha val="100000"/>
                  </a:srgbClr>
                </a:gs>
              </a:gsLst>
              <a:lin ang="0"/>
            </a:gradFill>
          </p:spPr>
        </p:sp>
      </p:grpSp>
      <p:grpSp>
        <p:nvGrpSpPr>
          <p:cNvPr id="33" name="Group 9"/>
          <p:cNvGrpSpPr>
            <a:grpSpLocks noChangeAspect="1"/>
          </p:cNvGrpSpPr>
          <p:nvPr/>
        </p:nvGrpSpPr>
        <p:grpSpPr>
          <a:xfrm>
            <a:off x="6306052" y="117282"/>
            <a:ext cx="1945682" cy="1945682"/>
            <a:chOff x="0" y="0"/>
            <a:chExt cx="7620000" cy="7620000"/>
          </a:xfrm>
        </p:grpSpPr>
        <p:sp>
          <p:nvSpPr>
            <p:cNvPr id="34" name="Freeform 10"/>
            <p:cNvSpPr/>
            <p:nvPr/>
          </p:nvSpPr>
          <p:spPr>
            <a:xfrm>
              <a:off x="472857" y="624824"/>
              <a:ext cx="6674285" cy="6370352"/>
            </a:xfrm>
            <a:custGeom>
              <a:avLst/>
              <a:gdLst/>
              <a:ahLst/>
              <a:cxnLst/>
              <a:rect l="l" t="t" r="r" b="b"/>
              <a:pathLst>
                <a:path w="6674285" h="6370352">
                  <a:moveTo>
                    <a:pt x="3337143" y="5096"/>
                  </a:moveTo>
                  <a:cubicBezTo>
                    <a:pt x="2197622" y="0"/>
                    <a:pt x="1142474" y="605003"/>
                    <a:pt x="571237" y="1591016"/>
                  </a:cubicBezTo>
                  <a:cubicBezTo>
                    <a:pt x="0" y="2577030"/>
                    <a:pt x="0" y="3793322"/>
                    <a:pt x="571237" y="4779335"/>
                  </a:cubicBezTo>
                  <a:cubicBezTo>
                    <a:pt x="1142474" y="5765349"/>
                    <a:pt x="2197622" y="6370351"/>
                    <a:pt x="3337143" y="6365256"/>
                  </a:cubicBezTo>
                  <a:cubicBezTo>
                    <a:pt x="4476664" y="6370351"/>
                    <a:pt x="5531812" y="5765349"/>
                    <a:pt x="6103049" y="4779335"/>
                  </a:cubicBezTo>
                  <a:cubicBezTo>
                    <a:pt x="6674286" y="3793321"/>
                    <a:pt x="6674286" y="2577030"/>
                    <a:pt x="6103049" y="1591016"/>
                  </a:cubicBezTo>
                  <a:cubicBezTo>
                    <a:pt x="5531812" y="605002"/>
                    <a:pt x="4476664" y="0"/>
                    <a:pt x="3337143" y="5096"/>
                  </a:cubicBezTo>
                  <a:close/>
                </a:path>
              </a:pathLst>
            </a:custGeom>
            <a:blipFill>
              <a:blip r:embed="rId18"/>
              <a:stretch>
                <a:fillRect l="223" t="-58332" r="223" b="-58332"/>
              </a:stretch>
            </a:blipFill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11"/>
            <p:cNvSpPr/>
            <p:nvPr/>
          </p:nvSpPr>
          <p:spPr>
            <a:xfrm>
              <a:off x="0" y="0"/>
              <a:ext cx="7620000" cy="7620000"/>
            </a:xfrm>
            <a:custGeom>
              <a:avLst/>
              <a:gdLst/>
              <a:ahLst/>
              <a:cxnLst/>
              <a:rect l="l" t="t" r="r" b="b"/>
              <a:pathLst>
                <a:path w="7620000" h="7620000">
                  <a:moveTo>
                    <a:pt x="3810000" y="0"/>
                  </a:moveTo>
                  <a:cubicBezTo>
                    <a:pt x="1709420" y="0"/>
                    <a:pt x="0" y="1709420"/>
                    <a:pt x="0" y="3810000"/>
                  </a:cubicBezTo>
                  <a:cubicBezTo>
                    <a:pt x="0" y="5910580"/>
                    <a:pt x="1709420" y="7620000"/>
                    <a:pt x="3810000" y="7620000"/>
                  </a:cubicBezTo>
                  <a:cubicBezTo>
                    <a:pt x="5910580" y="7620000"/>
                    <a:pt x="7620000" y="5910580"/>
                    <a:pt x="7620000" y="3810000"/>
                  </a:cubicBezTo>
                  <a:cubicBezTo>
                    <a:pt x="7620000" y="1709420"/>
                    <a:pt x="5910580" y="0"/>
                    <a:pt x="3810000" y="0"/>
                  </a:cubicBezTo>
                  <a:close/>
                  <a:moveTo>
                    <a:pt x="629920" y="3810000"/>
                  </a:moveTo>
                  <a:cubicBezTo>
                    <a:pt x="629920" y="2056130"/>
                    <a:pt x="2056130" y="629920"/>
                    <a:pt x="3810000" y="629920"/>
                  </a:cubicBezTo>
                  <a:cubicBezTo>
                    <a:pt x="5563870" y="629920"/>
                    <a:pt x="6990080" y="2056130"/>
                    <a:pt x="6990080" y="3810000"/>
                  </a:cubicBezTo>
                  <a:cubicBezTo>
                    <a:pt x="6990080" y="5563870"/>
                    <a:pt x="5563870" y="6990080"/>
                    <a:pt x="3810000" y="6990080"/>
                  </a:cubicBezTo>
                  <a:cubicBezTo>
                    <a:pt x="2056130" y="6990080"/>
                    <a:pt x="629920" y="5563870"/>
                    <a:pt x="629920" y="38100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78D">
                    <a:alpha val="100000"/>
                  </a:srgbClr>
                </a:gs>
                <a:gs pos="100000">
                  <a:srgbClr val="FF39EB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348266"/>
              </p:ext>
            </p:extLst>
          </p:nvPr>
        </p:nvGraphicFramePr>
        <p:xfrm>
          <a:off x="120650" y="165100"/>
          <a:ext cx="7291348" cy="76479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57573"/>
                <a:gridCol w="847061"/>
                <a:gridCol w="676939"/>
                <a:gridCol w="1295400"/>
                <a:gridCol w="2819400"/>
                <a:gridCol w="894975"/>
              </a:tblGrid>
              <a:tr h="48066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err="1" smtClean="0">
                          <a:latin typeface="+mn-lt"/>
                        </a:rPr>
                        <a:t>Вс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err="1" smtClean="0">
                          <a:latin typeface="+mn-lt"/>
                        </a:rPr>
                        <a:t>Вс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err="1" smtClean="0">
                          <a:latin typeface="+mn-lt"/>
                        </a:rPr>
                        <a:t>Вс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+mn-lt"/>
                        </a:rPr>
                        <a:t>Парк "Белый лев" + горячий бассейн в г. Уссурийске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+mj-lt"/>
                          <a:cs typeface="Times New Roman" pitchFamily="18" charset="0"/>
                        </a:rPr>
                        <a:t>Парк "Белый лев" находится на </a:t>
                      </a:r>
                      <a:r>
                        <a:rPr lang="ru-RU" sz="900" b="0" dirty="0" err="1" smtClean="0">
                          <a:latin typeface="+mj-lt"/>
                          <a:cs typeface="Times New Roman" pitchFamily="18" charset="0"/>
                        </a:rPr>
                        <a:t>Тимофеевских</a:t>
                      </a:r>
                      <a:r>
                        <a:rPr lang="ru-RU" sz="900" b="0" dirty="0" smtClean="0">
                          <a:latin typeface="+mj-lt"/>
                          <a:cs typeface="Times New Roman" pitchFamily="18" charset="0"/>
                        </a:rPr>
                        <a:t> полях, имеет очень большую площадь, которая разделена на несколько частей. А именно: приют медведей, парк львов, яки, верблюды, волки, рыси. Далее мы посетим бассейн под открытым небом в г. Уссурийске</a:t>
                      </a:r>
                      <a:endParaRPr lang="ru-RU" sz="9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+mj-lt"/>
                        </a:rPr>
                        <a:t>3400</a:t>
                      </a:r>
                      <a:endParaRPr lang="ru-RU" sz="1100" b="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+mn-lt"/>
                        </a:rPr>
                        <a:t>Вс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+mn-lt"/>
                        </a:rPr>
                        <a:t>Вс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+mn-lt"/>
                        </a:rPr>
                        <a:t>Вс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Винодельня и арт-парк «</a:t>
                      </a:r>
                      <a:r>
                        <a:rPr lang="ru-RU" sz="1100" dirty="0" err="1" smtClean="0">
                          <a:latin typeface="+mn-lt"/>
                        </a:rPr>
                        <a:t>Штыковские</a:t>
                      </a:r>
                      <a:r>
                        <a:rPr lang="ru-RU" sz="1100" dirty="0" smtClean="0">
                          <a:latin typeface="+mn-lt"/>
                        </a:rPr>
                        <a:t> пруды»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j-lt"/>
                        </a:rPr>
                        <a:t>На</a:t>
                      </a:r>
                      <a:r>
                        <a:rPr lang="ru-RU" sz="900" baseline="0" dirty="0" smtClean="0">
                          <a:latin typeface="+mj-lt"/>
                        </a:rPr>
                        <a:t> </a:t>
                      </a:r>
                      <a:r>
                        <a:rPr lang="ru-RU" sz="900" dirty="0" smtClean="0">
                          <a:latin typeface="+mj-lt"/>
                        </a:rPr>
                        <a:t>винодельне производят вино по рецептам</a:t>
                      </a:r>
                      <a:r>
                        <a:rPr lang="ru-RU" sz="900" baseline="0" dirty="0" smtClean="0">
                          <a:latin typeface="+mj-lt"/>
                        </a:rPr>
                        <a:t> из </a:t>
                      </a:r>
                      <a:r>
                        <a:rPr lang="ru-RU" sz="900" dirty="0" smtClean="0">
                          <a:latin typeface="+mj-lt"/>
                        </a:rPr>
                        <a:t>таежного и садового сырья – дикого винограда, кишмиша, смородины, жимолости, крыжовника лимонника и вишни. После дегустации Вы отправитесь в арт-парк «</a:t>
                      </a:r>
                      <a:r>
                        <a:rPr lang="ru-RU" sz="900" dirty="0" err="1" smtClean="0">
                          <a:latin typeface="+mj-lt"/>
                        </a:rPr>
                        <a:t>Штыковские</a:t>
                      </a:r>
                      <a:r>
                        <a:rPr lang="ru-RU" sz="900" dirty="0" smtClean="0">
                          <a:latin typeface="+mj-lt"/>
                        </a:rPr>
                        <a:t> пруды», где сможете прогуляться и отдохнуть на свежем воздухе, а также насладиться красивыми арт-объектами.</a:t>
                      </a:r>
                      <a:endParaRPr lang="ru-RU" sz="90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2450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742848">
                <a:tc>
                  <a:txBody>
                    <a:bodyPr/>
                    <a:lstStyle/>
                    <a:p>
                      <a:pPr algn="ctr"/>
                      <a:endParaRPr lang="ru-RU" sz="1100" b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+mn-lt"/>
                        </a:rPr>
                        <a:t>8, 11, </a:t>
                      </a:r>
                      <a:r>
                        <a:rPr lang="ru-RU" sz="1100" b="0" baseline="0" dirty="0" smtClean="0">
                          <a:latin typeface="+mn-lt"/>
                        </a:rPr>
                        <a:t> 18, 25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+mn-lt"/>
                        </a:rPr>
                        <a:t>Полуостров </a:t>
                      </a:r>
                      <a:r>
                        <a:rPr lang="ru-RU" sz="1100" b="0" dirty="0" err="1" smtClean="0">
                          <a:latin typeface="+mn-lt"/>
                        </a:rPr>
                        <a:t>Гамова</a:t>
                      </a:r>
                      <a:r>
                        <a:rPr lang="ru-RU" sz="1100" b="0" dirty="0" smtClean="0">
                          <a:latin typeface="+mn-lt"/>
                        </a:rPr>
                        <a:t> и бухта </a:t>
                      </a:r>
                      <a:r>
                        <a:rPr lang="ru-RU" sz="1100" b="0" dirty="0" err="1" smtClean="0">
                          <a:latin typeface="+mn-lt"/>
                        </a:rPr>
                        <a:t>Теляковского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+mj-lt"/>
                        </a:rPr>
                        <a:t>Одни из самых незабываемых впечатлений.</a:t>
                      </a:r>
                      <a:r>
                        <a:rPr lang="ru-RU" sz="900" b="0" baseline="0" dirty="0" smtClean="0">
                          <a:latin typeface="+mj-lt"/>
                        </a:rPr>
                        <a:t> Мы узнаем </a:t>
                      </a:r>
                      <a:r>
                        <a:rPr lang="ru-RU" sz="900" b="0" dirty="0" smtClean="0">
                          <a:latin typeface="+mj-lt"/>
                        </a:rPr>
                        <a:t>удивительную историю рода Янковских (увидим их дом) и семье Шевелевых, посмотрим спящие шхуны бухты Витязь, остров Томящегося сердца, сосны бухты </a:t>
                      </a:r>
                      <a:r>
                        <a:rPr lang="ru-RU" sz="900" b="0" dirty="0" err="1" smtClean="0">
                          <a:latin typeface="+mj-lt"/>
                        </a:rPr>
                        <a:t>Теляковского</a:t>
                      </a:r>
                      <a:r>
                        <a:rPr lang="ru-RU" sz="900" b="0" dirty="0" smtClean="0">
                          <a:latin typeface="+mj-lt"/>
                        </a:rPr>
                        <a:t>, а также увидим огни самого крайнего маяка России на полуострове</a:t>
                      </a:r>
                      <a:endParaRPr lang="ru-RU" sz="900" b="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+mj-lt"/>
                        </a:rPr>
                        <a:t>4300</a:t>
                      </a:r>
                      <a:endParaRPr lang="ru-RU" sz="1100" b="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742848"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+mj-lt"/>
                        </a:rPr>
                        <a:t>18, 25</a:t>
                      </a:r>
                      <a:endParaRPr lang="ru-RU" sz="1100" b="0" dirty="0" smtClean="0">
                        <a:latin typeface="+mj-lt"/>
                      </a:endParaRPr>
                    </a:p>
                    <a:p>
                      <a:pPr algn="ctr"/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err="1" smtClean="0"/>
                        <a:t>о.Аскольд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Известен, как естественный питомник пятнистых оленей . Среди туристов  славится своим старинным маяком  и заброшенной  военной техникой  (На острове есть месторождение  золота и песков.</a:t>
                      </a:r>
                      <a:endParaRPr lang="ru-RU" sz="900" b="0" i="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+mj-lt"/>
                        </a:rPr>
                        <a:t>4800</a:t>
                      </a:r>
                      <a:endParaRPr lang="ru-RU" sz="1100" b="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7428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Сб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сб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сб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Водопады Смольного ключа + </a:t>
                      </a:r>
                      <a:r>
                        <a:rPr lang="ru-RU" sz="1100" dirty="0" err="1" smtClean="0"/>
                        <a:t>Майхинская</a:t>
                      </a:r>
                      <a:r>
                        <a:rPr lang="ru-RU" sz="1100" dirty="0" smtClean="0"/>
                        <a:t> винодельня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j-lt"/>
                        </a:rPr>
                        <a:t>Неповторимость встречи с водопадом, острота эмоций ,</a:t>
                      </a:r>
                      <a:r>
                        <a:rPr lang="ru-RU" sz="900" baseline="0" dirty="0" smtClean="0">
                          <a:latin typeface="+mj-lt"/>
                        </a:rPr>
                        <a:t> </a:t>
                      </a:r>
                      <a:r>
                        <a:rPr lang="ru-RU" sz="900" dirty="0" smtClean="0">
                          <a:latin typeface="+mj-lt"/>
                        </a:rPr>
                        <a:t>«тибетский» горный ландшафт, кристальная чистота и рокот ручья, сад камней, чайная беседка и таежные отшельники – все эти встречи подарит Вам приморская тайга</a:t>
                      </a:r>
                      <a:endParaRPr lang="ru-RU" sz="90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2700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</a:tr>
              <a:tr h="742848">
                <a:tc>
                  <a:txBody>
                    <a:bodyPr/>
                    <a:lstStyle/>
                    <a:p>
                      <a:endParaRPr lang="ru-RU" sz="900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Остров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Рикорда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Желтухина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Остров в заливе Петра Великого Японского моря, в 32 км к югу от Владивостока, часть архипелага Императрицы Евгении. Назван в честь адмирала русского флота  Петра Ивановича </a:t>
                      </a:r>
                      <a:r>
                        <a:rPr lang="ru-RU" sz="90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Рикорда</a:t>
                      </a:r>
                      <a:r>
                        <a:rPr lang="ru-RU" sz="90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ru-RU" sz="900" b="0" i="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4500</a:t>
                      </a:r>
                    </a:p>
                    <a:p>
                      <a:pPr algn="ctr"/>
                      <a:endParaRPr lang="ru-RU" sz="900" b="0" dirty="0"/>
                    </a:p>
                  </a:txBody>
                  <a:tcPr>
                    <a:noFill/>
                  </a:tcPr>
                </a:tc>
              </a:tr>
              <a:tr h="873939">
                <a:tc>
                  <a:txBody>
                    <a:bodyPr/>
                    <a:lstStyle/>
                    <a:p>
                      <a:endParaRPr lang="ru-RU" sz="900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25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Беневские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Еломовские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водопады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R="114300" algn="just">
                        <a:spcAft>
                          <a:spcPts val="0"/>
                        </a:spcAft>
                      </a:pPr>
                      <a:r>
                        <a:rPr lang="ru-RU" sz="900" b="0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 </a:t>
                      </a:r>
                      <a:r>
                        <a:rPr lang="ru-RU" sz="900" b="0" i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дневный</a:t>
                      </a:r>
                      <a:r>
                        <a:rPr lang="ru-RU" sz="900" b="0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эколого-познавательный маршрут с </a:t>
                      </a:r>
                      <a:r>
                        <a:rPr lang="ru-RU" sz="9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посещением</a:t>
                      </a:r>
                      <a:r>
                        <a:rPr lang="ru-RU" sz="900" b="0" i="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ru-RU" sz="9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каскада </a:t>
                      </a:r>
                      <a:r>
                        <a:rPr lang="ru-RU" sz="900" b="0" i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Еломовских</a:t>
                      </a:r>
                      <a:r>
                        <a:rPr lang="ru-RU" sz="900" b="0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водопадов, фаворитом которого </a:t>
                      </a:r>
                      <a:r>
                        <a:rPr lang="ru-RU" sz="9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является.</a:t>
                      </a:r>
                      <a:endParaRPr lang="ru-RU" sz="900" b="0" i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14300" marR="1143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5000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</a:tr>
              <a:tr h="611633"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5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Самый хлебосольный тур </a:t>
                      </a:r>
                      <a:r>
                        <a:rPr lang="en-US" sz="1100" b="0" dirty="0" smtClean="0"/>
                        <a:t>“</a:t>
                      </a:r>
                      <a:r>
                        <a:rPr lang="ru-RU" sz="1100" b="0" dirty="0" smtClean="0"/>
                        <a:t>Пасхальные посиделки</a:t>
                      </a:r>
                      <a:r>
                        <a:rPr lang="en-US" sz="1100" b="0" dirty="0" smtClean="0"/>
                        <a:t>”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Мы приглашаем  Вас ,  дорогие  друзья    на настоящий  праздник   с Пасхальными забавами , театрализованным  представлением, хороводами     и песнями</a:t>
                      </a:r>
                      <a:r>
                        <a:rPr lang="ru-RU" sz="900" b="1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!</a:t>
                      </a:r>
                      <a:endParaRPr lang="ru-RU" sz="900" i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3400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</a:tr>
              <a:tr h="611633"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“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Парк драконов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”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114300" algn="just"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Парк Драконов расположен в Лазовском районе Приморья в 50 км от поселка Преображение. Получил свое название за огромные камни, похожие на мистических существ. Среди них – большая и малая черепахи, крокодил, человекообразные обезьяны, игуана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. 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5000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37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840</Words>
  <Application>Microsoft Office PowerPoint</Application>
  <PresentationFormat>Произвольный</PresentationFormat>
  <Paragraphs>104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Russo One</vt:lpstr>
      <vt:lpstr>Glacial Indifference Bold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 and Dark Purple Professional Hiring Design Flyer A4</dc:title>
  <dc:creator>Менеджер</dc:creator>
  <cp:lastModifiedBy>Менеджер</cp:lastModifiedBy>
  <cp:revision>28</cp:revision>
  <cp:lastPrinted>2024-02-21T06:59:27Z</cp:lastPrinted>
  <dcterms:created xsi:type="dcterms:W3CDTF">2006-08-16T00:00:00Z</dcterms:created>
  <dcterms:modified xsi:type="dcterms:W3CDTF">2024-02-21T07:07:49Z</dcterms:modified>
  <dc:identifier>DAF83noLwaw</dc:identifier>
</cp:coreProperties>
</file>